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5" r:id="rId4"/>
    <p:sldId id="267" r:id="rId5"/>
    <p:sldId id="268" r:id="rId6"/>
    <p:sldId id="269" r:id="rId7"/>
    <p:sldId id="271" r:id="rId8"/>
    <p:sldId id="272" r:id="rId9"/>
    <p:sldId id="273" r:id="rId10"/>
    <p:sldId id="275" r:id="rId11"/>
    <p:sldId id="276" r:id="rId12"/>
    <p:sldId id="277" r:id="rId13"/>
    <p:sldId id="279" r:id="rId14"/>
    <p:sldId id="280" r:id="rId15"/>
    <p:sldId id="281" r:id="rId16"/>
    <p:sldId id="283" r:id="rId17"/>
    <p:sldId id="28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5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04/11/2019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312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04/11/2019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9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04/11/2019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703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04/11/2019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057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04/11/2019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16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04/11/2019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624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04/11/2019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032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04/11/2019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12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04/11/2019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690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04/11/2019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193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04/11/2019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12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C1A86-BB71-49B2-BC62-4F227E01F48B}" type="datetimeFigureOut">
              <a:rPr lang="en-CA" smtClean="0"/>
              <a:t>04/11/2019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8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873" y="1154546"/>
            <a:ext cx="9291782" cy="3075853"/>
          </a:xfrm>
        </p:spPr>
        <p:txBody>
          <a:bodyPr>
            <a:normAutofit/>
          </a:bodyPr>
          <a:lstStyle/>
          <a:p>
            <a:r>
              <a:rPr lang="en-CA" sz="7200" b="1" dirty="0">
                <a:latin typeface="+mn-lt"/>
                <a:ea typeface="Verdana" panose="020B0604030504040204" pitchFamily="34" charset="0"/>
              </a:rPr>
              <a:t>Ministry Sharing</a:t>
            </a:r>
            <a:r>
              <a:rPr lang="en-CA" dirty="0">
                <a:latin typeface="+mn-lt"/>
              </a:rPr>
              <a:t> </a:t>
            </a:r>
            <a:br>
              <a:rPr lang="en-CA" dirty="0">
                <a:latin typeface="+mn-lt"/>
              </a:rPr>
            </a:br>
            <a:r>
              <a:rPr lang="en-CA" sz="7300" dirty="0">
                <a:latin typeface="+mn-lt"/>
              </a:rPr>
              <a:t>Information Session</a:t>
            </a:r>
            <a:br>
              <a:rPr lang="en-CA" dirty="0">
                <a:latin typeface="+mn-lt"/>
              </a:rPr>
            </a:br>
            <a:endParaRPr lang="en-CA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9986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474133"/>
            <a:ext cx="11822545" cy="5760413"/>
          </a:xfrm>
        </p:spPr>
        <p:txBody>
          <a:bodyPr>
            <a:noAutofit/>
          </a:bodyPr>
          <a:lstStyle/>
          <a:p>
            <a:pPr algn="l"/>
            <a:r>
              <a:rPr lang="en-CA" sz="4400" dirty="0"/>
              <a:t>C)	Share other staff and resources</a:t>
            </a:r>
            <a:endParaRPr lang="en-CA" sz="4400" u="sng" dirty="0"/>
          </a:p>
        </p:txBody>
      </p:sp>
      <p:sp>
        <p:nvSpPr>
          <p:cNvPr id="4" name="Rectangle 3"/>
          <p:cNvSpPr/>
          <p:nvPr/>
        </p:nvSpPr>
        <p:spPr>
          <a:xfrm>
            <a:off x="1342352" y="1253393"/>
            <a:ext cx="10341648" cy="3029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3600" dirty="0">
                <a:ea typeface="Verdana" panose="020B0604030504040204" pitchFamily="34" charset="0"/>
                <a:cs typeface="Times New Roman" panose="02020603050405020304" pitchFamily="18" charset="0"/>
              </a:rPr>
              <a:t>Share a church secretary, bookkeeper, organist, custodian etc.</a:t>
            </a:r>
          </a:p>
          <a:p>
            <a:pPr marL="571500" lvl="0" indent="-5715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3600" dirty="0">
                <a:ea typeface="Verdana" panose="020B0604030504040204" pitchFamily="34" charset="0"/>
                <a:cs typeface="Times New Roman" panose="02020603050405020304" pitchFamily="18" charset="0"/>
              </a:rPr>
              <a:t>Share office equipment and space</a:t>
            </a:r>
          </a:p>
          <a:p>
            <a:pPr marL="571500" lvl="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3600" dirty="0">
                <a:ea typeface="Verdana" panose="020B0604030504040204" pitchFamily="34" charset="0"/>
                <a:cs typeface="Times New Roman" panose="02020603050405020304" pitchFamily="18" charset="0"/>
              </a:rPr>
              <a:t>Purchase supplies in bulk (bulletins, paper, offering envelopes, candles)</a:t>
            </a:r>
          </a:p>
        </p:txBody>
      </p:sp>
    </p:spTree>
    <p:extLst>
      <p:ext uri="{BB962C8B-B14F-4D97-AF65-F5344CB8AC3E}">
        <p14:creationId xmlns:p14="http://schemas.microsoft.com/office/powerpoint/2010/main" val="1727138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465667"/>
            <a:ext cx="11822545" cy="6267641"/>
          </a:xfrm>
        </p:spPr>
        <p:txBody>
          <a:bodyPr>
            <a:noAutofit/>
          </a:bodyPr>
          <a:lstStyle/>
          <a:p>
            <a:pPr algn="l"/>
            <a:r>
              <a:rPr lang="en-CA" sz="4000" dirty="0"/>
              <a:t>C)	Share other staff and resources</a:t>
            </a:r>
            <a:endParaRPr lang="en-CA" sz="4000" u="sng" dirty="0"/>
          </a:p>
          <a:p>
            <a:pPr lvl="1" algn="l"/>
            <a:endParaRPr lang="en-CA" sz="1400" dirty="0"/>
          </a:p>
          <a:p>
            <a:pPr lvl="1" algn="l"/>
            <a:r>
              <a:rPr lang="en-CA" sz="4000" dirty="0"/>
              <a:t>Benefits: </a:t>
            </a:r>
          </a:p>
          <a:p>
            <a:pPr lvl="1" algn="l"/>
            <a:endParaRPr lang="en-CA" sz="1400" dirty="0"/>
          </a:p>
          <a:p>
            <a:pPr marL="1168400" lvl="1" indent="-347663" algn="l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more attractive employment opportunities</a:t>
            </a:r>
          </a:p>
          <a:p>
            <a:pPr marL="1168400" lvl="1" indent="-347663" algn="l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more resources</a:t>
            </a:r>
          </a:p>
          <a:p>
            <a:pPr marL="1168400" lvl="1" indent="-347663" algn="l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savings</a:t>
            </a:r>
          </a:p>
          <a:p>
            <a:pPr lvl="1" algn="l"/>
            <a:endParaRPr lang="en-CA" sz="4000" dirty="0"/>
          </a:p>
          <a:p>
            <a:pPr algn="l"/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977431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508001"/>
            <a:ext cx="11822545" cy="6225308"/>
          </a:xfrm>
        </p:spPr>
        <p:txBody>
          <a:bodyPr>
            <a:noAutofit/>
          </a:bodyPr>
          <a:lstStyle/>
          <a:p>
            <a:pPr algn="l"/>
            <a:r>
              <a:rPr lang="en-CA" sz="4000" b="1" dirty="0"/>
              <a:t>C)	Share other staff and resources</a:t>
            </a:r>
            <a:endParaRPr lang="en-CA" sz="4000" b="1" u="sng" dirty="0"/>
          </a:p>
          <a:p>
            <a:pPr algn="l"/>
            <a:endParaRPr lang="en-CA" sz="1400" dirty="0"/>
          </a:p>
          <a:p>
            <a:pPr lvl="1" algn="l"/>
            <a:r>
              <a:rPr lang="en-CA" sz="4000" dirty="0"/>
              <a:t>Considerations: </a:t>
            </a:r>
          </a:p>
          <a:p>
            <a:pPr lvl="1" algn="l"/>
            <a:endParaRPr lang="en-CA" sz="1000" dirty="0"/>
          </a:p>
          <a:p>
            <a:pPr marL="1074738" lvl="1" indent="-347663" algn="l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Requires communication, co-operation and flexibility</a:t>
            </a:r>
          </a:p>
          <a:p>
            <a:pPr marL="1074738" lvl="1" indent="-347663" algn="l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viability of each participating congregation</a:t>
            </a:r>
          </a:p>
          <a:p>
            <a:pPr marL="1074738" lvl="1" indent="-347663" algn="l">
              <a:buFont typeface="Arial" panose="020B0604020202020204" pitchFamily="34" charset="0"/>
              <a:buChar char="•"/>
            </a:pPr>
            <a:r>
              <a:rPr lang="en-CA" sz="3600" dirty="0"/>
              <a:t>Clear written agreement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CA" sz="4400" dirty="0"/>
          </a:p>
          <a:p>
            <a:pPr algn="l"/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140427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575733"/>
            <a:ext cx="11822545" cy="5658813"/>
          </a:xfrm>
        </p:spPr>
        <p:txBody>
          <a:bodyPr>
            <a:noAutofit/>
          </a:bodyPr>
          <a:lstStyle/>
          <a:p>
            <a:pPr marL="742950" indent="-742950" algn="l">
              <a:buAutoNum type="alphaUcParenR" startAt="4"/>
            </a:pPr>
            <a:r>
              <a:rPr lang="en-CA" sz="4400" dirty="0"/>
              <a:t>Share a ministry team with 2+ congregations</a:t>
            </a:r>
          </a:p>
          <a:p>
            <a:pPr marL="742950" indent="-742950" algn="l">
              <a:buAutoNum type="alphaUcParenR" startAt="4"/>
            </a:pPr>
            <a:endParaRPr lang="en-CA" sz="4400" u="sng" dirty="0"/>
          </a:p>
        </p:txBody>
      </p:sp>
      <p:sp>
        <p:nvSpPr>
          <p:cNvPr id="4" name="Rectangle 3"/>
          <p:cNvSpPr/>
          <p:nvPr/>
        </p:nvSpPr>
        <p:spPr>
          <a:xfrm>
            <a:off x="665018" y="2641926"/>
            <a:ext cx="1133301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CA" sz="44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87054" y="1295339"/>
            <a:ext cx="101546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Share a team of ministry personnel &amp; staff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Each minister has a special focus i.e. worship, pastoral care, education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May include a parish nurse, youth leader, musicians</a:t>
            </a:r>
          </a:p>
        </p:txBody>
      </p:sp>
    </p:spTree>
    <p:extLst>
      <p:ext uri="{BB962C8B-B14F-4D97-AF65-F5344CB8AC3E}">
        <p14:creationId xmlns:p14="http://schemas.microsoft.com/office/powerpoint/2010/main" val="3914896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533400"/>
            <a:ext cx="11822545" cy="5701146"/>
          </a:xfrm>
        </p:spPr>
        <p:txBody>
          <a:bodyPr>
            <a:noAutofit/>
          </a:bodyPr>
          <a:lstStyle/>
          <a:p>
            <a:pPr marL="742950" indent="-742950" algn="l">
              <a:buAutoNum type="alphaUcParenR" startAt="4"/>
            </a:pPr>
            <a:r>
              <a:rPr lang="en-CA" sz="4400" dirty="0"/>
              <a:t>Share a ministry team with 2+ congregations</a:t>
            </a:r>
          </a:p>
          <a:p>
            <a:pPr marL="742950" indent="-742950" algn="l">
              <a:buAutoNum type="alphaUcParenR" startAt="4"/>
            </a:pPr>
            <a:endParaRPr lang="en-CA" sz="4400" u="sng" dirty="0"/>
          </a:p>
        </p:txBody>
      </p:sp>
      <p:sp>
        <p:nvSpPr>
          <p:cNvPr id="4" name="Rectangle 3"/>
          <p:cNvSpPr/>
          <p:nvPr/>
        </p:nvSpPr>
        <p:spPr>
          <a:xfrm>
            <a:off x="665018" y="2641926"/>
            <a:ext cx="1133301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CA" sz="44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7599" y="1295339"/>
            <a:ext cx="1088043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dirty="0"/>
              <a:t>Benefits: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CA" sz="3600" dirty="0"/>
              <a:t>Wider range of ministry services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CA" sz="3600" dirty="0"/>
              <a:t>Ministers specialize in their area of interest and competence</a:t>
            </a:r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427560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499533"/>
            <a:ext cx="11822545" cy="5735013"/>
          </a:xfrm>
        </p:spPr>
        <p:txBody>
          <a:bodyPr>
            <a:noAutofit/>
          </a:bodyPr>
          <a:lstStyle/>
          <a:p>
            <a:pPr marL="742950" indent="-742950" algn="l">
              <a:buAutoNum type="alphaUcParenR" startAt="4"/>
            </a:pPr>
            <a:r>
              <a:rPr lang="en-CA" sz="4400" dirty="0"/>
              <a:t>Share a ministry team with 2+ congregations</a:t>
            </a:r>
          </a:p>
          <a:p>
            <a:pPr marL="742950" indent="-742950" algn="l">
              <a:buAutoNum type="alphaUcParenR" startAt="4"/>
            </a:pPr>
            <a:endParaRPr lang="en-CA" sz="4400" u="sng" dirty="0"/>
          </a:p>
        </p:txBody>
      </p:sp>
      <p:sp>
        <p:nvSpPr>
          <p:cNvPr id="4" name="Rectangle 3"/>
          <p:cNvSpPr/>
          <p:nvPr/>
        </p:nvSpPr>
        <p:spPr>
          <a:xfrm>
            <a:off x="665018" y="2641926"/>
            <a:ext cx="1133301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CA" sz="44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6097" y="1185660"/>
            <a:ext cx="1049097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dirty="0"/>
              <a:t>Considerations: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Requires communication, co-operation and flexibility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Decisions regarding office space, scheduling, </a:t>
            </a:r>
            <a:r>
              <a:rPr lang="en-CA" sz="3600" dirty="0" err="1"/>
              <a:t>etc</a:t>
            </a:r>
            <a:endParaRPr lang="en-CA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Financial viability of each congregation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Clear written agreement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Occasional shared services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CA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CA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757781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2467" y="1092200"/>
            <a:ext cx="9144000" cy="1018453"/>
          </a:xfrm>
        </p:spPr>
        <p:txBody>
          <a:bodyPr>
            <a:normAutofit/>
          </a:bodyPr>
          <a:lstStyle/>
          <a:p>
            <a:r>
              <a:rPr lang="en-CA" b="1" dirty="0"/>
              <a:t>Discussion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1934" y="2988733"/>
            <a:ext cx="1104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CA" sz="3600" dirty="0"/>
              <a:t>What benefits to being in a cluster do you see?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3600" dirty="0"/>
              <a:t>What obstacles?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3600" dirty="0"/>
              <a:t>Where do you want to go from here?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3600" dirty="0"/>
              <a:t>What supports do you need?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0948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76867"/>
            <a:ext cx="9144000" cy="1289387"/>
          </a:xfrm>
        </p:spPr>
        <p:txBody>
          <a:bodyPr>
            <a:normAutofit fontScale="90000"/>
          </a:bodyPr>
          <a:lstStyle/>
          <a:p>
            <a:br>
              <a:rPr lang="en-CA" b="1" dirty="0"/>
            </a:br>
            <a:r>
              <a:rPr lang="en-CA" b="1" dirty="0"/>
              <a:t>Questions and Answers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665018" y="2641926"/>
            <a:ext cx="1133301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CA" sz="44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55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14866"/>
            <a:ext cx="9144000" cy="1086187"/>
          </a:xfrm>
        </p:spPr>
        <p:txBody>
          <a:bodyPr/>
          <a:lstStyle/>
          <a:p>
            <a:r>
              <a:rPr lang="en-CA" b="1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01054"/>
            <a:ext cx="9144000" cy="4373274"/>
          </a:xfrm>
        </p:spPr>
        <p:txBody>
          <a:bodyPr>
            <a:no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CA" sz="4400" dirty="0"/>
              <a:t>SME information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CA" sz="4400" dirty="0"/>
              <a:t>Ministry Sharing</a:t>
            </a:r>
          </a:p>
          <a:p>
            <a:r>
              <a:rPr lang="en-CA" sz="3600" dirty="0"/>
              <a:t>Background</a:t>
            </a:r>
          </a:p>
          <a:p>
            <a:r>
              <a:rPr lang="en-CA" sz="3600" dirty="0"/>
              <a:t>Overview of Ministry Sharing Options</a:t>
            </a:r>
          </a:p>
          <a:p>
            <a:r>
              <a:rPr lang="en-CA" sz="3600" dirty="0"/>
              <a:t>Discussion</a:t>
            </a:r>
          </a:p>
          <a:p>
            <a:r>
              <a:rPr lang="en-CA" sz="3600" dirty="0"/>
              <a:t>Questions &amp; Answers</a:t>
            </a:r>
          </a:p>
        </p:txBody>
      </p:sp>
    </p:spTree>
    <p:extLst>
      <p:ext uri="{BB962C8B-B14F-4D97-AF65-F5344CB8AC3E}">
        <p14:creationId xmlns:p14="http://schemas.microsoft.com/office/powerpoint/2010/main" val="147537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8654"/>
            <a:ext cx="9144000" cy="2387600"/>
          </a:xfrm>
        </p:spPr>
        <p:txBody>
          <a:bodyPr/>
          <a:lstStyle/>
          <a:p>
            <a:r>
              <a:rPr lang="en-CA" b="1" dirty="0"/>
              <a:t>Ministry Sharing</a:t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2909" y="2096509"/>
            <a:ext cx="10206182" cy="4119563"/>
          </a:xfrm>
        </p:spPr>
        <p:txBody>
          <a:bodyPr>
            <a:noAutofit/>
          </a:bodyPr>
          <a:lstStyle/>
          <a:p>
            <a:pPr algn="l"/>
            <a:r>
              <a:rPr lang="en-CA" sz="4400" dirty="0"/>
              <a:t>Why You Might Consider Ministry Sharing:</a:t>
            </a:r>
          </a:p>
          <a:p>
            <a:pPr marL="627063" indent="-357188" algn="l">
              <a:buFont typeface="Arial" panose="020B0604020202020204" pitchFamily="34" charset="0"/>
              <a:buChar char="•"/>
            </a:pPr>
            <a:r>
              <a:rPr lang="en-CA" sz="4000" dirty="0"/>
              <a:t>Affordability</a:t>
            </a:r>
          </a:p>
          <a:p>
            <a:pPr marL="627063" indent="-357188" algn="l">
              <a:buFont typeface="Arial" panose="020B0604020202020204" pitchFamily="34" charset="0"/>
              <a:buChar char="•"/>
            </a:pPr>
            <a:r>
              <a:rPr lang="en-CA" sz="4000" dirty="0"/>
              <a:t>Stability for Pastoral Care, Sacraments, Meetings etc.</a:t>
            </a:r>
          </a:p>
          <a:p>
            <a:pPr marL="627063" indent="-357188" algn="l">
              <a:buFont typeface="Arial" panose="020B0604020202020204" pitchFamily="34" charset="0"/>
              <a:buChar char="•"/>
            </a:pPr>
            <a:r>
              <a:rPr lang="en-CA" sz="4000" dirty="0"/>
              <a:t>Wider range of resources/programs</a:t>
            </a:r>
          </a:p>
          <a:p>
            <a:pPr marL="627063" indent="-357188" algn="l">
              <a:buFont typeface="Arial" panose="020B0604020202020204" pitchFamily="34" charset="0"/>
              <a:buChar char="•"/>
            </a:pPr>
            <a:r>
              <a:rPr lang="en-CA" sz="4000" dirty="0"/>
              <a:t>Maintaining United Church Ministries</a:t>
            </a:r>
          </a:p>
          <a:p>
            <a:pPr algn="l"/>
            <a:endParaRPr lang="en-CA" sz="44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2529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8654"/>
            <a:ext cx="9144000" cy="1072813"/>
          </a:xfrm>
        </p:spPr>
        <p:txBody>
          <a:bodyPr>
            <a:normAutofit/>
          </a:bodyPr>
          <a:lstStyle/>
          <a:p>
            <a:r>
              <a:rPr lang="en-CA" b="1" dirty="0"/>
              <a:t>Ministry Sharing Options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1557867"/>
            <a:ext cx="11822545" cy="4322618"/>
          </a:xfrm>
        </p:spPr>
        <p:txBody>
          <a:bodyPr>
            <a:noAutofit/>
          </a:bodyPr>
          <a:lstStyle/>
          <a:p>
            <a:pPr algn="l">
              <a:tabLst>
                <a:tab pos="177800" algn="l"/>
              </a:tabLst>
            </a:pPr>
            <a:r>
              <a:rPr lang="en-CA" sz="4400" dirty="0"/>
              <a:t>A) Share ministry personnel salary and time </a:t>
            </a:r>
          </a:p>
          <a:p>
            <a:pPr marL="896938" indent="-301625" algn="l">
              <a:buFont typeface="Arial" panose="020B0604020202020204" pitchFamily="34" charset="0"/>
              <a:buChar char="•"/>
            </a:pPr>
            <a:endParaRPr lang="en-CA" sz="1600" dirty="0"/>
          </a:p>
          <a:p>
            <a:pPr marL="896938" indent="-301625" algn="l">
              <a:buFont typeface="Arial" panose="020B0604020202020204" pitchFamily="34" charset="0"/>
              <a:buChar char="•"/>
            </a:pPr>
            <a:r>
              <a:rPr lang="en-CA" sz="3600" dirty="0"/>
              <a:t>One congregation is the employer</a:t>
            </a:r>
          </a:p>
          <a:p>
            <a:pPr marL="896938" indent="-301625" algn="l">
              <a:buFont typeface="Arial" panose="020B0604020202020204" pitchFamily="34" charset="0"/>
              <a:buChar char="•"/>
            </a:pPr>
            <a:r>
              <a:rPr lang="en-CA" sz="3600" dirty="0"/>
              <a:t>Mutually agreed hours and number of services</a:t>
            </a:r>
          </a:p>
          <a:p>
            <a:pPr marL="896938" indent="-301625" algn="l">
              <a:buFont typeface="Arial" panose="020B0604020202020204" pitchFamily="34" charset="0"/>
              <a:buChar char="•"/>
            </a:pPr>
            <a:r>
              <a:rPr lang="en-CA" sz="3600" dirty="0"/>
              <a:t>May share special services</a:t>
            </a:r>
          </a:p>
          <a:p>
            <a:pPr marL="896938" indent="-301625" algn="l">
              <a:buFont typeface="Arial" panose="020B0604020202020204" pitchFamily="34" charset="0"/>
              <a:buChar char="•"/>
            </a:pPr>
            <a:r>
              <a:rPr lang="en-CA" sz="3600" dirty="0"/>
              <a:t>May still have lay led services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64529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6" y="541867"/>
            <a:ext cx="11306078" cy="6191441"/>
          </a:xfrm>
        </p:spPr>
        <p:txBody>
          <a:bodyPr>
            <a:noAutofit/>
          </a:bodyPr>
          <a:lstStyle/>
          <a:p>
            <a:pPr marL="742950" indent="-742950" algn="l">
              <a:buAutoNum type="alphaUcParenR"/>
            </a:pPr>
            <a:r>
              <a:rPr lang="en-CA" sz="4000" dirty="0"/>
              <a:t>Share ministry personnel salary and time</a:t>
            </a:r>
          </a:p>
          <a:p>
            <a:pPr lvl="1" algn="l"/>
            <a:endParaRPr lang="en-CA" sz="1600" dirty="0"/>
          </a:p>
          <a:p>
            <a:pPr lvl="1" algn="l"/>
            <a:r>
              <a:rPr lang="en-CA" sz="4000" dirty="0"/>
              <a:t>Benefits: </a:t>
            </a:r>
          </a:p>
          <a:p>
            <a:pPr marL="1168400" lvl="1" indent="-300038" algn="l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Ensures coverage for pastoral care, meetings, sacraments</a:t>
            </a:r>
          </a:p>
          <a:p>
            <a:pPr marL="1168400" lvl="1" indent="-300038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Provides consistency</a:t>
            </a:r>
          </a:p>
          <a:p>
            <a:pPr marL="1168400" lvl="1" indent="-300038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Reduces financial stress</a:t>
            </a:r>
          </a:p>
          <a:p>
            <a:pPr marL="1168400" lvl="1" indent="-300038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Creates a full-time position</a:t>
            </a:r>
          </a:p>
          <a:p>
            <a:pPr marL="1168400" lvl="1" indent="-300038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attractive to applicants</a:t>
            </a:r>
          </a:p>
          <a:p>
            <a:pPr algn="l"/>
            <a:endParaRPr lang="en-CA" sz="4400" dirty="0"/>
          </a:p>
          <a:p>
            <a:pPr algn="l"/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87183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499533"/>
            <a:ext cx="11822545" cy="6233775"/>
          </a:xfrm>
        </p:spPr>
        <p:txBody>
          <a:bodyPr>
            <a:noAutofit/>
          </a:bodyPr>
          <a:lstStyle/>
          <a:p>
            <a:pPr marL="742950" indent="-742950" algn="l">
              <a:buAutoNum type="alphaUcParenR"/>
            </a:pPr>
            <a:r>
              <a:rPr lang="en-CA" sz="4000" dirty="0"/>
              <a:t>Share ministry personnel salary and time</a:t>
            </a:r>
          </a:p>
          <a:p>
            <a:pPr lvl="1" algn="l"/>
            <a:endParaRPr lang="en-CA" sz="1600" dirty="0"/>
          </a:p>
          <a:p>
            <a:pPr lvl="1" algn="l"/>
            <a:r>
              <a:rPr lang="en-CA" sz="4000" dirty="0"/>
              <a:t>Considerations: </a:t>
            </a:r>
          </a:p>
          <a:p>
            <a:pPr lvl="1" algn="l"/>
            <a:endParaRPr lang="en-CA" sz="1600" dirty="0"/>
          </a:p>
          <a:p>
            <a:pPr marL="896938" lvl="1" indent="-342900" algn="l">
              <a:buFont typeface="Arial" panose="020B0604020202020204" pitchFamily="34" charset="0"/>
              <a:buChar char="•"/>
            </a:pPr>
            <a:r>
              <a:rPr lang="en-CA" sz="3600" dirty="0"/>
              <a:t>Requires communication, co-operation and flexibility</a:t>
            </a:r>
          </a:p>
          <a:p>
            <a:pPr marL="896938" lvl="1" indent="-342900" algn="l">
              <a:buFont typeface="Arial" panose="020B0604020202020204" pitchFamily="34" charset="0"/>
              <a:buChar char="•"/>
            </a:pPr>
            <a:r>
              <a:rPr lang="en-CA" sz="3600" dirty="0"/>
              <a:t>Representatives from each church on M&amp;P (recommended)</a:t>
            </a:r>
          </a:p>
          <a:p>
            <a:pPr marL="896938" lvl="1" indent="-342900" algn="l">
              <a:buFont typeface="Arial" panose="020B0604020202020204" pitchFamily="34" charset="0"/>
              <a:buChar char="•"/>
            </a:pPr>
            <a:r>
              <a:rPr lang="en-CA" sz="3600" dirty="0"/>
              <a:t>Clear written agreement</a:t>
            </a:r>
          </a:p>
          <a:p>
            <a:pPr marL="896938" lvl="1" indent="-342900" algn="l">
              <a:buFont typeface="Arial" panose="020B0604020202020204" pitchFamily="34" charset="0"/>
              <a:buChar char="•"/>
            </a:pPr>
            <a:r>
              <a:rPr lang="en-CA" sz="3600" dirty="0"/>
              <a:t>Financial viability of each participating congregation</a:t>
            </a:r>
          </a:p>
          <a:p>
            <a:pPr marL="896938" lvl="1" indent="-342900" algn="l">
              <a:buFont typeface="Arial" panose="020B0604020202020204" pitchFamily="34" charset="0"/>
              <a:buChar char="•"/>
            </a:pPr>
            <a:r>
              <a:rPr lang="en-CA" sz="3600" dirty="0"/>
              <a:t>Occasional shared services</a:t>
            </a:r>
          </a:p>
        </p:txBody>
      </p:sp>
    </p:spTree>
    <p:extLst>
      <p:ext uri="{BB962C8B-B14F-4D97-AF65-F5344CB8AC3E}">
        <p14:creationId xmlns:p14="http://schemas.microsoft.com/office/powerpoint/2010/main" val="1953763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790" y="616528"/>
            <a:ext cx="11306078" cy="4322618"/>
          </a:xfrm>
        </p:spPr>
        <p:txBody>
          <a:bodyPr>
            <a:noAutofit/>
          </a:bodyPr>
          <a:lstStyle/>
          <a:p>
            <a:pPr marL="742950" indent="-742950" algn="l">
              <a:buAutoNum type="alphaUcParenR" startAt="2"/>
            </a:pPr>
            <a:r>
              <a:rPr lang="en-CA" sz="4400" dirty="0"/>
              <a:t>Share a minister’s salary, time </a:t>
            </a:r>
            <a:r>
              <a:rPr lang="en-CA" sz="4400" u="sng" dirty="0"/>
              <a:t>and programs</a:t>
            </a:r>
          </a:p>
          <a:p>
            <a:pPr algn="l"/>
            <a:endParaRPr lang="en-CA" sz="1600" dirty="0"/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CA" sz="4000" dirty="0"/>
              <a:t>Same as above but come together for programs 	i.e. Bible Study, Youth Group, Confirmation</a:t>
            </a:r>
          </a:p>
          <a:p>
            <a:pPr algn="l"/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215835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541867"/>
            <a:ext cx="11822545" cy="6191441"/>
          </a:xfrm>
        </p:spPr>
        <p:txBody>
          <a:bodyPr>
            <a:noAutofit/>
          </a:bodyPr>
          <a:lstStyle/>
          <a:p>
            <a:pPr algn="l"/>
            <a:r>
              <a:rPr lang="en-CA" sz="4000" dirty="0"/>
              <a:t>B)  Share ministry Personnel salary, time and programs</a:t>
            </a:r>
          </a:p>
          <a:p>
            <a:pPr lvl="1" algn="l"/>
            <a:endParaRPr lang="en-CA" sz="1600" dirty="0"/>
          </a:p>
          <a:p>
            <a:pPr lvl="1" algn="l"/>
            <a:r>
              <a:rPr lang="en-CA" sz="4000" dirty="0"/>
              <a:t>Additional Benefits: </a:t>
            </a:r>
          </a:p>
          <a:p>
            <a:pPr marL="1252538" lvl="1" indent="-347663" algn="l" defTabSz="896938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for more participants</a:t>
            </a:r>
          </a:p>
          <a:p>
            <a:pPr marL="1252538" lvl="1" indent="-347663" algn="l" defTabSz="896938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Greater opportunities</a:t>
            </a:r>
          </a:p>
          <a:p>
            <a:pPr marL="1252538" lvl="1" indent="-347663" algn="l" defTabSz="896938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Sharing of costs for events and programs</a:t>
            </a:r>
          </a:p>
          <a:p>
            <a:pPr algn="l"/>
            <a:endParaRPr lang="en-CA" sz="4400" dirty="0"/>
          </a:p>
          <a:p>
            <a:pPr algn="l"/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989906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6" y="533401"/>
            <a:ext cx="11466944" cy="6199908"/>
          </a:xfrm>
        </p:spPr>
        <p:txBody>
          <a:bodyPr>
            <a:noAutofit/>
          </a:bodyPr>
          <a:lstStyle/>
          <a:p>
            <a:pPr algn="l"/>
            <a:r>
              <a:rPr lang="en-CA" sz="4000" dirty="0"/>
              <a:t>B)  Share ministry Personnel salary, time and programs</a:t>
            </a:r>
          </a:p>
          <a:p>
            <a:pPr lvl="1" algn="l"/>
            <a:endParaRPr lang="en-CA" sz="1400" dirty="0"/>
          </a:p>
          <a:p>
            <a:pPr lvl="1" algn="l"/>
            <a:r>
              <a:rPr lang="en-CA" sz="4000" dirty="0"/>
              <a:t>Additional Considerations: </a:t>
            </a:r>
          </a:p>
          <a:p>
            <a:pPr lvl="1" algn="l"/>
            <a:endParaRPr lang="en-CA" sz="1400" dirty="0"/>
          </a:p>
          <a:p>
            <a:pPr marL="982663" lvl="1" indent="-347663" algn="l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Requires communication, co-operation and flexibility</a:t>
            </a:r>
          </a:p>
          <a:p>
            <a:pPr marL="982663" lvl="1" indent="-347663" algn="l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Increased travel</a:t>
            </a:r>
          </a:p>
          <a:p>
            <a:pPr marL="982663" lvl="1" indent="-347663" algn="l">
              <a:buFont typeface="Arial" panose="020B0604020202020204" pitchFamily="34" charset="0"/>
              <a:buChar char="•"/>
            </a:pPr>
            <a:r>
              <a:rPr lang="en-CA" sz="3600" dirty="0"/>
              <a:t>Clear written agreement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C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297559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1171</TotalTime>
  <Words>451</Words>
  <Application>Microsoft Office PowerPoint</Application>
  <PresentationFormat>Widescreen</PresentationFormat>
  <Paragraphs>102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Ministry Sharing  Information Session </vt:lpstr>
      <vt:lpstr>Agenda</vt:lpstr>
      <vt:lpstr>Ministry Sharing </vt:lpstr>
      <vt:lpstr>Ministry Sharing Options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  <vt:lpstr> Questions and Answers</vt:lpstr>
    </vt:vector>
  </TitlesOfParts>
  <Company>UCC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</dc:title>
  <dc:creator>Allin, Lynne</dc:creator>
  <cp:lastModifiedBy>Pretima Kukadia</cp:lastModifiedBy>
  <cp:revision>28</cp:revision>
  <dcterms:created xsi:type="dcterms:W3CDTF">2019-07-29T15:23:58Z</dcterms:created>
  <dcterms:modified xsi:type="dcterms:W3CDTF">2019-11-04T11:21:17Z</dcterms:modified>
</cp:coreProperties>
</file>